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Glacial Indifference" panose="020B0604020202020204" charset="0"/>
      <p:regular r:id="rId12"/>
    </p:embeddedFont>
    <p:embeddedFont>
      <p:font typeface="Mokoto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30" y="10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8.svg"/><Relationship Id="rId7" Type="http://schemas.openxmlformats.org/officeDocument/2006/relationships/image" Target="../media/image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Relationship Id="rId9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2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C4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13070" y="2691194"/>
            <a:ext cx="14193757" cy="14193757"/>
          </a:xfrm>
          <a:custGeom>
            <a:avLst/>
            <a:gdLst/>
            <a:ahLst/>
            <a:cxnLst/>
            <a:rect l="l" t="t" r="r" b="b"/>
            <a:pathLst>
              <a:path w="14193757" h="14193757">
                <a:moveTo>
                  <a:pt x="0" y="0"/>
                </a:moveTo>
                <a:lnTo>
                  <a:pt x="14193757" y="0"/>
                </a:lnTo>
                <a:lnTo>
                  <a:pt x="14193757" y="14193757"/>
                </a:lnTo>
                <a:lnTo>
                  <a:pt x="0" y="141937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2518382">
            <a:off x="-10139297" y="-10952564"/>
            <a:ext cx="24335564" cy="18495029"/>
          </a:xfrm>
          <a:custGeom>
            <a:avLst/>
            <a:gdLst/>
            <a:ahLst/>
            <a:cxnLst/>
            <a:rect l="l" t="t" r="r" b="b"/>
            <a:pathLst>
              <a:path w="24335564" h="18495029">
                <a:moveTo>
                  <a:pt x="0" y="0"/>
                </a:moveTo>
                <a:lnTo>
                  <a:pt x="24335564" y="0"/>
                </a:lnTo>
                <a:lnTo>
                  <a:pt x="24335564" y="18495029"/>
                </a:lnTo>
                <a:lnTo>
                  <a:pt x="0" y="184950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 flipH="1">
            <a:off x="13772882" y="-740438"/>
            <a:ext cx="5051121" cy="2709238"/>
          </a:xfrm>
          <a:custGeom>
            <a:avLst/>
            <a:gdLst/>
            <a:ahLst/>
            <a:cxnLst/>
            <a:rect l="l" t="t" r="r" b="b"/>
            <a:pathLst>
              <a:path w="5051121" h="2709238">
                <a:moveTo>
                  <a:pt x="5051121" y="0"/>
                </a:moveTo>
                <a:lnTo>
                  <a:pt x="0" y="0"/>
                </a:lnTo>
                <a:lnTo>
                  <a:pt x="0" y="2709238"/>
                </a:lnTo>
                <a:lnTo>
                  <a:pt x="5051121" y="2709238"/>
                </a:lnTo>
                <a:lnTo>
                  <a:pt x="5051121" y="0"/>
                </a:lnTo>
                <a:close/>
              </a:path>
            </a:pathLst>
          </a:custGeom>
          <a:blipFill>
            <a:blip r:embed="rId6">
              <a:alphaModFix amt="67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779980" y="8261645"/>
            <a:ext cx="5051121" cy="2709238"/>
          </a:xfrm>
          <a:custGeom>
            <a:avLst/>
            <a:gdLst/>
            <a:ahLst/>
            <a:cxnLst/>
            <a:rect l="l" t="t" r="r" b="b"/>
            <a:pathLst>
              <a:path w="5051121" h="2709238">
                <a:moveTo>
                  <a:pt x="0" y="0"/>
                </a:moveTo>
                <a:lnTo>
                  <a:pt x="5051120" y="0"/>
                </a:lnTo>
                <a:lnTo>
                  <a:pt x="5051120" y="2709238"/>
                </a:lnTo>
                <a:lnTo>
                  <a:pt x="0" y="270923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9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909838" y="1028700"/>
            <a:ext cx="11244731" cy="7976689"/>
          </a:xfrm>
          <a:custGeom>
            <a:avLst/>
            <a:gdLst/>
            <a:ahLst/>
            <a:cxnLst/>
            <a:rect l="l" t="t" r="r" b="b"/>
            <a:pathLst>
              <a:path w="11244731" h="7976689">
                <a:moveTo>
                  <a:pt x="0" y="0"/>
                </a:moveTo>
                <a:lnTo>
                  <a:pt x="11244730" y="0"/>
                </a:lnTo>
                <a:lnTo>
                  <a:pt x="11244730" y="7976689"/>
                </a:lnTo>
                <a:lnTo>
                  <a:pt x="0" y="797668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04674" y="350253"/>
            <a:ext cx="2281812" cy="2281812"/>
          </a:xfrm>
          <a:custGeom>
            <a:avLst/>
            <a:gdLst/>
            <a:ahLst/>
            <a:cxnLst/>
            <a:rect l="l" t="t" r="r" b="b"/>
            <a:pathLst>
              <a:path w="2281812" h="2281812">
                <a:moveTo>
                  <a:pt x="0" y="0"/>
                </a:moveTo>
                <a:lnTo>
                  <a:pt x="2281812" y="0"/>
                </a:lnTo>
                <a:lnTo>
                  <a:pt x="2281812" y="2281812"/>
                </a:lnTo>
                <a:lnTo>
                  <a:pt x="0" y="228181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154568" y="697596"/>
            <a:ext cx="2287748" cy="1587125"/>
          </a:xfrm>
          <a:custGeom>
            <a:avLst/>
            <a:gdLst/>
            <a:ahLst/>
            <a:cxnLst/>
            <a:rect l="l" t="t" r="r" b="b"/>
            <a:pathLst>
              <a:path w="2287748" h="1587125">
                <a:moveTo>
                  <a:pt x="0" y="0"/>
                </a:moveTo>
                <a:lnTo>
                  <a:pt x="2287748" y="0"/>
                </a:lnTo>
                <a:lnTo>
                  <a:pt x="2287748" y="1587125"/>
                </a:lnTo>
                <a:lnTo>
                  <a:pt x="0" y="158712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39183" t="-68134" r="-32010" b="-78632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512760" y="7638464"/>
            <a:ext cx="10038885" cy="1113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5"/>
              </a:lnSpc>
            </a:pPr>
            <a:r>
              <a:rPr lang="en-US" sz="6432">
                <a:solidFill>
                  <a:srgbClr val="8D45A3"/>
                </a:solidFill>
                <a:latin typeface="Mokoto"/>
                <a:ea typeface="Mokoto"/>
                <a:cs typeface="Mokoto"/>
                <a:sym typeface="Mokoto"/>
              </a:rPr>
              <a:t>Idea submission</a:t>
            </a:r>
          </a:p>
        </p:txBody>
      </p:sp>
      <p:sp>
        <p:nvSpPr>
          <p:cNvPr id="10" name="Freeform 10"/>
          <p:cNvSpPr/>
          <p:nvPr/>
        </p:nvSpPr>
        <p:spPr>
          <a:xfrm>
            <a:off x="4100475" y="567209"/>
            <a:ext cx="2463866" cy="1847899"/>
          </a:xfrm>
          <a:custGeom>
            <a:avLst/>
            <a:gdLst/>
            <a:ahLst/>
            <a:cxnLst/>
            <a:rect l="l" t="t" r="r" b="b"/>
            <a:pathLst>
              <a:path w="2463866" h="1847899">
                <a:moveTo>
                  <a:pt x="0" y="0"/>
                </a:moveTo>
                <a:lnTo>
                  <a:pt x="2463866" y="0"/>
                </a:lnTo>
                <a:lnTo>
                  <a:pt x="2463866" y="1847900"/>
                </a:lnTo>
                <a:lnTo>
                  <a:pt x="0" y="184790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974050" y="169089"/>
            <a:ext cx="4092954" cy="2894060"/>
          </a:xfrm>
          <a:custGeom>
            <a:avLst/>
            <a:gdLst/>
            <a:ahLst/>
            <a:cxnLst/>
            <a:rect l="l" t="t" r="r" b="b"/>
            <a:pathLst>
              <a:path w="4092954" h="2894060">
                <a:moveTo>
                  <a:pt x="0" y="0"/>
                </a:moveTo>
                <a:lnTo>
                  <a:pt x="4092954" y="0"/>
                </a:lnTo>
                <a:lnTo>
                  <a:pt x="4092954" y="2894060"/>
                </a:lnTo>
                <a:lnTo>
                  <a:pt x="0" y="289406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753915" y="-57336"/>
            <a:ext cx="4652753" cy="3096989"/>
          </a:xfrm>
          <a:custGeom>
            <a:avLst/>
            <a:gdLst/>
            <a:ahLst/>
            <a:cxnLst/>
            <a:rect l="l" t="t" r="r" b="b"/>
            <a:pathLst>
              <a:path w="4652753" h="3096989">
                <a:moveTo>
                  <a:pt x="0" y="0"/>
                </a:moveTo>
                <a:lnTo>
                  <a:pt x="4652753" y="0"/>
                </a:lnTo>
                <a:lnTo>
                  <a:pt x="4652753" y="3096989"/>
                </a:lnTo>
                <a:lnTo>
                  <a:pt x="0" y="3096989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C4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485508" y="5998172"/>
            <a:ext cx="3505514" cy="3260128"/>
          </a:xfrm>
          <a:custGeom>
            <a:avLst/>
            <a:gdLst/>
            <a:ahLst/>
            <a:cxnLst/>
            <a:rect l="l" t="t" r="r" b="b"/>
            <a:pathLst>
              <a:path w="3505514" h="3260128">
                <a:moveTo>
                  <a:pt x="0" y="0"/>
                </a:moveTo>
                <a:lnTo>
                  <a:pt x="3505513" y="0"/>
                </a:lnTo>
                <a:lnTo>
                  <a:pt x="3505513" y="3260128"/>
                </a:lnTo>
                <a:lnTo>
                  <a:pt x="0" y="3260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3"/>
          <p:cNvSpPr txBox="1"/>
          <p:nvPr/>
        </p:nvSpPr>
        <p:spPr>
          <a:xfrm>
            <a:off x="5991384" y="2621506"/>
            <a:ext cx="6305233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Mokoto"/>
                <a:ea typeface="Mokoto"/>
                <a:cs typeface="Mokoto"/>
                <a:sym typeface="Mokoto"/>
              </a:rPr>
              <a:t>Team details </a:t>
            </a:r>
          </a:p>
        </p:txBody>
      </p:sp>
      <p:sp>
        <p:nvSpPr>
          <p:cNvPr id="4" name="Freeform 4"/>
          <p:cNvSpPr/>
          <p:nvPr/>
        </p:nvSpPr>
        <p:spPr>
          <a:xfrm>
            <a:off x="-1485508" y="5998172"/>
            <a:ext cx="3505514" cy="3260128"/>
          </a:xfrm>
          <a:custGeom>
            <a:avLst/>
            <a:gdLst/>
            <a:ahLst/>
            <a:cxnLst/>
            <a:rect l="l" t="t" r="r" b="b"/>
            <a:pathLst>
              <a:path w="3505514" h="3260128">
                <a:moveTo>
                  <a:pt x="0" y="0"/>
                </a:moveTo>
                <a:lnTo>
                  <a:pt x="3505513" y="0"/>
                </a:lnTo>
                <a:lnTo>
                  <a:pt x="3505513" y="3260128"/>
                </a:lnTo>
                <a:lnTo>
                  <a:pt x="0" y="3260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 rot="-5400000">
            <a:off x="15460320" y="7461078"/>
            <a:ext cx="2057400" cy="4114800"/>
          </a:xfrm>
          <a:custGeom>
            <a:avLst/>
            <a:gdLst/>
            <a:ahLst/>
            <a:cxnLst/>
            <a:rect l="l" t="t" r="r" b="b"/>
            <a:pathLst>
              <a:path w="2057400" h="4114800">
                <a:moveTo>
                  <a:pt x="0" y="0"/>
                </a:moveTo>
                <a:lnTo>
                  <a:pt x="2057400" y="0"/>
                </a:lnTo>
                <a:lnTo>
                  <a:pt x="20574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33400" y="4076063"/>
            <a:ext cx="6777825" cy="2519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034"/>
              </a:lnSpc>
            </a:pPr>
            <a:r>
              <a:rPr lang="en-US" sz="3596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Team Lead: Name: </a:t>
            </a:r>
            <a:r>
              <a:rPr lang="en-US" sz="3596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Shaistha</a:t>
            </a:r>
            <a:r>
              <a:rPr lang="en-US" sz="3596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Siraj</a:t>
            </a:r>
          </a:p>
          <a:p>
            <a:pPr algn="just">
              <a:lnSpc>
                <a:spcPts val="5034"/>
              </a:lnSpc>
            </a:pPr>
            <a:r>
              <a:rPr lang="en-US" sz="3596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   Contact: 9035282737</a:t>
            </a:r>
          </a:p>
          <a:p>
            <a:pPr algn="just">
              <a:lnSpc>
                <a:spcPts val="5034"/>
              </a:lnSpc>
            </a:pPr>
            <a:r>
              <a:rPr lang="en-US" sz="3596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Email:shaistha.cs24@bmace.ac.in</a:t>
            </a:r>
          </a:p>
          <a:p>
            <a:pPr algn="l">
              <a:lnSpc>
                <a:spcPts val="5034"/>
              </a:lnSpc>
              <a:spcBef>
                <a:spcPct val="0"/>
              </a:spcBef>
            </a:pPr>
            <a:endParaRPr lang="en-US" sz="3596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813929" y="7232011"/>
            <a:ext cx="5497295" cy="1237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34"/>
              </a:lnSpc>
            </a:pPr>
            <a:endParaRPr lang="en-US" sz="3596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algn="l">
              <a:lnSpc>
                <a:spcPts val="5034"/>
              </a:lnSpc>
              <a:spcBef>
                <a:spcPct val="0"/>
              </a:spcBef>
            </a:pPr>
            <a:endParaRPr lang="en-US" sz="3596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058400" y="4047902"/>
            <a:ext cx="6305233" cy="2519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034"/>
              </a:lnSpc>
            </a:pPr>
            <a:r>
              <a:rPr lang="en-US" sz="3596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Team Member 2: Name: </a:t>
            </a:r>
            <a:r>
              <a:rPr lang="en-US" sz="3596" dirty="0" err="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Anu.N</a:t>
            </a:r>
            <a:endParaRPr lang="en-US" sz="3596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algn="l">
              <a:lnSpc>
                <a:spcPts val="5034"/>
              </a:lnSpc>
            </a:pPr>
            <a:r>
              <a:rPr lang="en-US" sz="3596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Contact: 7411115244</a:t>
            </a:r>
          </a:p>
          <a:p>
            <a:pPr algn="l">
              <a:lnSpc>
                <a:spcPts val="5034"/>
              </a:lnSpc>
            </a:pPr>
            <a:r>
              <a:rPr lang="en-US" sz="3596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Email: anun.cs24@bmsce.ac.in</a:t>
            </a:r>
          </a:p>
          <a:p>
            <a:pPr algn="l">
              <a:lnSpc>
                <a:spcPts val="5034"/>
              </a:lnSpc>
              <a:spcBef>
                <a:spcPct val="0"/>
              </a:spcBef>
            </a:pPr>
            <a:endParaRPr lang="en-US" sz="3596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10" name="Freeform 10"/>
          <p:cNvSpPr/>
          <p:nvPr/>
        </p:nvSpPr>
        <p:spPr>
          <a:xfrm rot="-5400000">
            <a:off x="15904624" y="8673904"/>
            <a:ext cx="1168793" cy="2337585"/>
          </a:xfrm>
          <a:custGeom>
            <a:avLst/>
            <a:gdLst/>
            <a:ahLst/>
            <a:cxnLst/>
            <a:rect l="l" t="t" r="r" b="b"/>
            <a:pathLst>
              <a:path w="1168793" h="2337585">
                <a:moveTo>
                  <a:pt x="0" y="0"/>
                </a:moveTo>
                <a:lnTo>
                  <a:pt x="1168793" y="0"/>
                </a:lnTo>
                <a:lnTo>
                  <a:pt x="1168793" y="2337585"/>
                </a:lnTo>
                <a:lnTo>
                  <a:pt x="0" y="23375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04674" y="350253"/>
            <a:ext cx="2281812" cy="2281812"/>
          </a:xfrm>
          <a:custGeom>
            <a:avLst/>
            <a:gdLst/>
            <a:ahLst/>
            <a:cxnLst/>
            <a:rect l="l" t="t" r="r" b="b"/>
            <a:pathLst>
              <a:path w="2281812" h="2281812">
                <a:moveTo>
                  <a:pt x="0" y="0"/>
                </a:moveTo>
                <a:lnTo>
                  <a:pt x="2281812" y="0"/>
                </a:lnTo>
                <a:lnTo>
                  <a:pt x="2281812" y="2281812"/>
                </a:lnTo>
                <a:lnTo>
                  <a:pt x="0" y="22818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5154568" y="697596"/>
            <a:ext cx="2287748" cy="1587125"/>
          </a:xfrm>
          <a:custGeom>
            <a:avLst/>
            <a:gdLst/>
            <a:ahLst/>
            <a:cxnLst/>
            <a:rect l="l" t="t" r="r" b="b"/>
            <a:pathLst>
              <a:path w="2287748" h="1587125">
                <a:moveTo>
                  <a:pt x="0" y="0"/>
                </a:moveTo>
                <a:lnTo>
                  <a:pt x="2287748" y="0"/>
                </a:lnTo>
                <a:lnTo>
                  <a:pt x="2287748" y="1587125"/>
                </a:lnTo>
                <a:lnTo>
                  <a:pt x="0" y="158712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9183" t="-68134" r="-32010" b="-78632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C4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630400" y="-99729"/>
            <a:ext cx="7315200" cy="1316736"/>
          </a:xfrm>
          <a:custGeom>
            <a:avLst/>
            <a:gdLst/>
            <a:ahLst/>
            <a:cxnLst/>
            <a:rect l="l" t="t" r="r" b="b"/>
            <a:pathLst>
              <a:path w="7315200" h="1316736">
                <a:moveTo>
                  <a:pt x="0" y="0"/>
                </a:moveTo>
                <a:lnTo>
                  <a:pt x="7315200" y="0"/>
                </a:lnTo>
                <a:lnTo>
                  <a:pt x="7315200" y="1316736"/>
                </a:lnTo>
                <a:lnTo>
                  <a:pt x="0" y="13167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870926" y="7429068"/>
            <a:ext cx="4017541" cy="4114800"/>
          </a:xfrm>
          <a:custGeom>
            <a:avLst/>
            <a:gdLst/>
            <a:ahLst/>
            <a:cxnLst/>
            <a:rect l="l" t="t" r="r" b="b"/>
            <a:pathLst>
              <a:path w="4017541" h="4114800">
                <a:moveTo>
                  <a:pt x="0" y="0"/>
                </a:moveTo>
                <a:lnTo>
                  <a:pt x="4017541" y="0"/>
                </a:lnTo>
                <a:lnTo>
                  <a:pt x="401754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04674" y="350253"/>
            <a:ext cx="2281812" cy="2281812"/>
          </a:xfrm>
          <a:custGeom>
            <a:avLst/>
            <a:gdLst/>
            <a:ahLst/>
            <a:cxnLst/>
            <a:rect l="l" t="t" r="r" b="b"/>
            <a:pathLst>
              <a:path w="2281812" h="2281812">
                <a:moveTo>
                  <a:pt x="0" y="0"/>
                </a:moveTo>
                <a:lnTo>
                  <a:pt x="2281812" y="0"/>
                </a:lnTo>
                <a:lnTo>
                  <a:pt x="2281812" y="2281812"/>
                </a:lnTo>
                <a:lnTo>
                  <a:pt x="0" y="22818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154568" y="697596"/>
            <a:ext cx="2287748" cy="1587125"/>
          </a:xfrm>
          <a:custGeom>
            <a:avLst/>
            <a:gdLst/>
            <a:ahLst/>
            <a:cxnLst/>
            <a:rect l="l" t="t" r="r" b="b"/>
            <a:pathLst>
              <a:path w="2287748" h="1587125">
                <a:moveTo>
                  <a:pt x="0" y="0"/>
                </a:moveTo>
                <a:lnTo>
                  <a:pt x="2287748" y="0"/>
                </a:lnTo>
                <a:lnTo>
                  <a:pt x="2287748" y="1587125"/>
                </a:lnTo>
                <a:lnTo>
                  <a:pt x="0" y="158712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9183" t="-68134" r="-32010" b="-78632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566914" y="585848"/>
            <a:ext cx="6217047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dirty="0">
                <a:solidFill>
                  <a:srgbClr val="000000"/>
                </a:solidFill>
                <a:latin typeface="Mokoto"/>
                <a:ea typeface="Mokoto"/>
                <a:cs typeface="Mokoto"/>
                <a:sym typeface="Mokoto"/>
              </a:rPr>
              <a:t>Our solution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5684" y="2312736"/>
            <a:ext cx="11193916" cy="73488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2800" dirty="0"/>
              <a:t>Traveling with allergies can be stressful and even life-threatening. Many travelers struggle to find allergy-safe dining and lodging options, leading to limited choices, health risks, and a lack of confidence in their travel experiences.</a:t>
            </a:r>
          </a:p>
          <a:p>
            <a:pPr algn="ctr">
              <a:lnSpc>
                <a:spcPts val="7279"/>
              </a:lnSpc>
            </a:pPr>
            <a:r>
              <a:rPr lang="en-US" sz="3200" b="1" dirty="0"/>
              <a:t> “</a:t>
            </a:r>
            <a:r>
              <a:rPr lang="en-US" sz="3200" b="1" dirty="0" err="1"/>
              <a:t>NomadGuard</a:t>
            </a:r>
            <a:r>
              <a:rPr lang="en-US" sz="2800" dirty="0"/>
              <a:t>”– Your All-in-One Travel &amp; Allergy Assistant Combines the best of both worlds: An AI-powered travel planner that also ensures allergy-safe dining. It scans global databases of restaurants, hotels, and food services, ensuring they meet specific allergen-free criteria.</a:t>
            </a:r>
            <a:endParaRPr lang="en-US" sz="2800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1492BD54-731F-485F-A41F-FC8F86C1E8E6}"/>
              </a:ext>
            </a:extLst>
          </p:cNvPr>
          <p:cNvSpPr>
            <a:spLocks noChangeAspect="1" noChangeArrowheads="1"/>
          </p:cNvSpPr>
          <p:nvPr/>
        </p:nvSpPr>
        <p:spPr bwMode="auto">
          <a:xfrm flipH="1">
            <a:off x="12039600" y="3082046"/>
            <a:ext cx="5402716" cy="698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5FA48B-8452-4278-832E-2F49C68C3B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3469" y="6362700"/>
            <a:ext cx="5912247" cy="37024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BB2EA7B-E794-450E-9EF4-DADE8C2EB5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3469" y="2143194"/>
            <a:ext cx="5912247" cy="412954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C4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51038" y="826200"/>
            <a:ext cx="10379690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dirty="0">
                <a:solidFill>
                  <a:srgbClr val="000000"/>
                </a:solidFill>
                <a:latin typeface="Mokoto"/>
                <a:ea typeface="Mokoto"/>
                <a:cs typeface="Mokoto"/>
                <a:sym typeface="Mokoto"/>
              </a:rPr>
              <a:t>TECHNICAL APPROACH</a:t>
            </a:r>
          </a:p>
        </p:txBody>
      </p:sp>
      <p:sp>
        <p:nvSpPr>
          <p:cNvPr id="3" name="Freeform 3"/>
          <p:cNvSpPr/>
          <p:nvPr/>
        </p:nvSpPr>
        <p:spPr>
          <a:xfrm>
            <a:off x="-1485508" y="5998172"/>
            <a:ext cx="3505514" cy="3260128"/>
          </a:xfrm>
          <a:custGeom>
            <a:avLst/>
            <a:gdLst/>
            <a:ahLst/>
            <a:cxnLst/>
            <a:rect l="l" t="t" r="r" b="b"/>
            <a:pathLst>
              <a:path w="3505514" h="3260128">
                <a:moveTo>
                  <a:pt x="0" y="0"/>
                </a:moveTo>
                <a:lnTo>
                  <a:pt x="3505513" y="0"/>
                </a:lnTo>
                <a:lnTo>
                  <a:pt x="3505513" y="3260128"/>
                </a:lnTo>
                <a:lnTo>
                  <a:pt x="0" y="3260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>
            <a:off x="12649200" y="3297140"/>
            <a:ext cx="5260010" cy="6163659"/>
          </a:xfrm>
          <a:custGeom>
            <a:avLst/>
            <a:gdLst/>
            <a:ahLst/>
            <a:cxnLst/>
            <a:rect l="l" t="t" r="r" b="b"/>
            <a:pathLst>
              <a:path w="4282420" h="8229600">
                <a:moveTo>
                  <a:pt x="0" y="0"/>
                </a:moveTo>
                <a:lnTo>
                  <a:pt x="4282420" y="0"/>
                </a:lnTo>
                <a:lnTo>
                  <a:pt x="42824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5" name="TextBox 5"/>
          <p:cNvSpPr txBox="1"/>
          <p:nvPr/>
        </p:nvSpPr>
        <p:spPr>
          <a:xfrm>
            <a:off x="870965" y="2454172"/>
            <a:ext cx="12061299" cy="7355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5400" b="1" dirty="0"/>
              <a:t>Technologies used in </a:t>
            </a:r>
            <a:r>
              <a:rPr lang="en-US" sz="5400" b="1" dirty="0" err="1"/>
              <a:t>nomadguard</a:t>
            </a:r>
            <a:r>
              <a:rPr lang="en-US" sz="5400" b="1" dirty="0"/>
              <a:t> AI</a:t>
            </a:r>
          </a:p>
          <a:p>
            <a:r>
              <a:rPr lang="en-IN" sz="3200" b="1" dirty="0"/>
              <a:t>1.</a:t>
            </a:r>
            <a:r>
              <a:rPr lang="en-IN" sz="2800" b="1" dirty="0"/>
              <a:t>Artificial Intelligence &amp; Machine Learning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Recommendation Engine:</a:t>
            </a:r>
            <a:r>
              <a:rPr lang="en-IN" sz="2800" dirty="0"/>
              <a:t> Uses AI to suggest allergy-safe restaurants and hotels based on user preferences.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Natural Language Processing (NLP):</a:t>
            </a:r>
            <a:r>
              <a:rPr lang="en-IN" sz="2800" dirty="0"/>
              <a:t> Scans restaurant menus, ingredient lists, and user reviews to detect allergens.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Computer Vision:</a:t>
            </a:r>
            <a:r>
              <a:rPr lang="en-IN" sz="2800" dirty="0"/>
              <a:t> </a:t>
            </a:r>
            <a:r>
              <a:rPr lang="en-IN" sz="2800" dirty="0" err="1"/>
              <a:t>Analyzes</a:t>
            </a:r>
            <a:r>
              <a:rPr lang="en-IN" sz="2800" dirty="0"/>
              <a:t> food labels and menus in real-time using image recognition to identify allergens.</a:t>
            </a:r>
          </a:p>
          <a:p>
            <a:r>
              <a:rPr lang="en-IN" sz="2800" b="1" dirty="0"/>
              <a:t>2.Mobile &amp; Web Technologies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Cross-Platform Mobile App (React Native / Flutter):</a:t>
            </a:r>
            <a:r>
              <a:rPr lang="en-IN" sz="2800" dirty="0"/>
              <a:t> Ensures compatibility across iOS and Android.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Progressive Web App (PWA):</a:t>
            </a:r>
            <a:r>
              <a:rPr lang="en-IN" sz="2800" dirty="0"/>
              <a:t> Allows users to access </a:t>
            </a:r>
            <a:r>
              <a:rPr lang="en-IN" sz="2800" dirty="0" err="1"/>
              <a:t>SafeTravel</a:t>
            </a:r>
            <a:r>
              <a:rPr lang="en-IN" sz="2800" dirty="0"/>
              <a:t> AI via web browsers without installation.</a:t>
            </a:r>
          </a:p>
          <a:p>
            <a:r>
              <a:rPr lang="en-IN" sz="2800" dirty="0"/>
              <a:t>3. APIs &amp; Data Integration</a:t>
            </a:r>
          </a:p>
          <a:p>
            <a:r>
              <a:rPr lang="en-US" sz="2800" b="1" dirty="0"/>
              <a:t>Food &amp; Nutrition Databases:</a:t>
            </a:r>
            <a:r>
              <a:rPr lang="en-US" sz="2800" dirty="0"/>
              <a:t> Pulls ingredient and allergen data from verified sources.</a:t>
            </a:r>
            <a:endParaRPr lang="en-US" sz="2800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604674" y="350253"/>
            <a:ext cx="2281812" cy="2281812"/>
          </a:xfrm>
          <a:custGeom>
            <a:avLst/>
            <a:gdLst/>
            <a:ahLst/>
            <a:cxnLst/>
            <a:rect l="l" t="t" r="r" b="b"/>
            <a:pathLst>
              <a:path w="2281812" h="2281812">
                <a:moveTo>
                  <a:pt x="0" y="0"/>
                </a:moveTo>
                <a:lnTo>
                  <a:pt x="2281812" y="0"/>
                </a:lnTo>
                <a:lnTo>
                  <a:pt x="2281812" y="2281812"/>
                </a:lnTo>
                <a:lnTo>
                  <a:pt x="0" y="22818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154568" y="697596"/>
            <a:ext cx="2287748" cy="1587125"/>
          </a:xfrm>
          <a:custGeom>
            <a:avLst/>
            <a:gdLst/>
            <a:ahLst/>
            <a:cxnLst/>
            <a:rect l="l" t="t" r="r" b="b"/>
            <a:pathLst>
              <a:path w="2287748" h="1587125">
                <a:moveTo>
                  <a:pt x="0" y="0"/>
                </a:moveTo>
                <a:lnTo>
                  <a:pt x="2287748" y="0"/>
                </a:lnTo>
                <a:lnTo>
                  <a:pt x="2287748" y="1587125"/>
                </a:lnTo>
                <a:lnTo>
                  <a:pt x="0" y="15871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9183" t="-68134" r="-32010" b="-78632"/>
            </a:stretch>
          </a:blipFill>
        </p:spPr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CE0FD793-EA40-4989-A6DD-5D37920114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5260010" cy="526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DAE5FF48-CA8B-4AA8-B896-6C9FCA2B8DB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AutoShape 6">
            <a:extLst>
              <a:ext uri="{FF2B5EF4-FFF2-40B4-BE49-F238E27FC236}">
                <a16:creationId xmlns:a16="http://schemas.microsoft.com/office/drawing/2014/main" id="{D2ED70F6-CEF4-454A-A979-50547255F8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A04A48-DEEA-40FD-B392-461ED6C862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95280" y="3009899"/>
            <a:ext cx="4288046" cy="64865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C4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44D087-DCC4-17F6-F9CD-9A5037CA6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B6180D3C-745E-6AAC-8F67-801E6A0072F6}"/>
              </a:ext>
            </a:extLst>
          </p:cNvPr>
          <p:cNvSpPr txBox="1"/>
          <p:nvPr/>
        </p:nvSpPr>
        <p:spPr>
          <a:xfrm>
            <a:off x="3137024" y="389819"/>
            <a:ext cx="10864049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dirty="0">
                <a:solidFill>
                  <a:srgbClr val="000000"/>
                </a:solidFill>
                <a:latin typeface="Mokoto"/>
                <a:ea typeface="Mokoto"/>
                <a:cs typeface="Mokoto"/>
                <a:sym typeface="Mokoto"/>
              </a:rPr>
              <a:t>Workflow/pipeline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D046F335-D0C8-E424-85FC-128543B988C6}"/>
              </a:ext>
            </a:extLst>
          </p:cNvPr>
          <p:cNvSpPr/>
          <p:nvPr/>
        </p:nvSpPr>
        <p:spPr>
          <a:xfrm>
            <a:off x="-1485508" y="5998172"/>
            <a:ext cx="3505514" cy="3260128"/>
          </a:xfrm>
          <a:custGeom>
            <a:avLst/>
            <a:gdLst/>
            <a:ahLst/>
            <a:cxnLst/>
            <a:rect l="l" t="t" r="r" b="b"/>
            <a:pathLst>
              <a:path w="3505514" h="3260128">
                <a:moveTo>
                  <a:pt x="0" y="0"/>
                </a:moveTo>
                <a:lnTo>
                  <a:pt x="3505513" y="0"/>
                </a:lnTo>
                <a:lnTo>
                  <a:pt x="3505513" y="3260128"/>
                </a:lnTo>
                <a:lnTo>
                  <a:pt x="0" y="3260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2D59934E-434F-D956-A82F-03E47981ADF2}"/>
              </a:ext>
            </a:extLst>
          </p:cNvPr>
          <p:cNvSpPr/>
          <p:nvPr/>
        </p:nvSpPr>
        <p:spPr>
          <a:xfrm>
            <a:off x="15118090" y="-2029927"/>
            <a:ext cx="4282420" cy="8229600"/>
          </a:xfrm>
          <a:custGeom>
            <a:avLst/>
            <a:gdLst/>
            <a:ahLst/>
            <a:cxnLst/>
            <a:rect l="l" t="t" r="r" b="b"/>
            <a:pathLst>
              <a:path w="4282420" h="8229600">
                <a:moveTo>
                  <a:pt x="0" y="0"/>
                </a:moveTo>
                <a:lnTo>
                  <a:pt x="4282420" y="0"/>
                </a:lnTo>
                <a:lnTo>
                  <a:pt x="42824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9EE2064D-5586-BA9C-539A-E17C71BFC83A}"/>
              </a:ext>
            </a:extLst>
          </p:cNvPr>
          <p:cNvSpPr/>
          <p:nvPr/>
        </p:nvSpPr>
        <p:spPr>
          <a:xfrm>
            <a:off x="604674" y="350253"/>
            <a:ext cx="2281812" cy="2281812"/>
          </a:xfrm>
          <a:custGeom>
            <a:avLst/>
            <a:gdLst/>
            <a:ahLst/>
            <a:cxnLst/>
            <a:rect l="l" t="t" r="r" b="b"/>
            <a:pathLst>
              <a:path w="2281812" h="2281812">
                <a:moveTo>
                  <a:pt x="0" y="0"/>
                </a:moveTo>
                <a:lnTo>
                  <a:pt x="2281812" y="0"/>
                </a:lnTo>
                <a:lnTo>
                  <a:pt x="2281812" y="2281812"/>
                </a:lnTo>
                <a:lnTo>
                  <a:pt x="0" y="22818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796AB3AC-5EF4-5BD5-1FCB-500B6DD171B5}"/>
              </a:ext>
            </a:extLst>
          </p:cNvPr>
          <p:cNvSpPr/>
          <p:nvPr/>
        </p:nvSpPr>
        <p:spPr>
          <a:xfrm>
            <a:off x="15154568" y="697596"/>
            <a:ext cx="2287748" cy="1587125"/>
          </a:xfrm>
          <a:custGeom>
            <a:avLst/>
            <a:gdLst/>
            <a:ahLst/>
            <a:cxnLst/>
            <a:rect l="l" t="t" r="r" b="b"/>
            <a:pathLst>
              <a:path w="2287748" h="1587125">
                <a:moveTo>
                  <a:pt x="0" y="0"/>
                </a:moveTo>
                <a:lnTo>
                  <a:pt x="2287748" y="0"/>
                </a:lnTo>
                <a:lnTo>
                  <a:pt x="2287748" y="1587125"/>
                </a:lnTo>
                <a:lnTo>
                  <a:pt x="0" y="15871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9183" t="-68134" r="-32010" b="-78632"/>
            </a:stretch>
          </a:blipFill>
        </p:spPr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ACD78D58-9DD9-4DB2-BED3-7B6E8A758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5069702"/>
            <a:ext cx="134493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135D6C-C2A0-4F8F-B9BC-387BA72F1DCA}"/>
              </a:ext>
            </a:extLst>
          </p:cNvPr>
          <p:cNvSpPr txBox="1"/>
          <p:nvPr/>
        </p:nvSpPr>
        <p:spPr>
          <a:xfrm>
            <a:off x="914400" y="2874903"/>
            <a:ext cx="9601200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IN" sz="3200" b="1" i="0" dirty="0">
                <a:solidFill>
                  <a:srgbClr val="0D0D0D"/>
                </a:solidFill>
                <a:effectLst/>
                <a:latin typeface="+mj-lt"/>
              </a:rPr>
              <a:t>Data Collection &amp; Integration</a:t>
            </a:r>
            <a:r>
              <a:rPr lang="en-IN" sz="3200" b="0" i="0" dirty="0">
                <a:solidFill>
                  <a:srgbClr val="0D0D0D"/>
                </a:solidFill>
                <a:effectLst/>
                <a:latin typeface="+mj-lt"/>
              </a:rPr>
              <a:t> – Collect allergy-safe travel data from restaurants, hotels, and user reviews.</a:t>
            </a:r>
          </a:p>
          <a:p>
            <a:pPr algn="l">
              <a:buFont typeface="+mj-lt"/>
              <a:buAutoNum type="arabicPeriod"/>
            </a:pPr>
            <a:r>
              <a:rPr lang="en-IN" sz="3200" b="1" i="0" dirty="0">
                <a:solidFill>
                  <a:srgbClr val="0D0D0D"/>
                </a:solidFill>
                <a:effectLst/>
                <a:latin typeface="+mj-lt"/>
              </a:rPr>
              <a:t>Data Processing &amp; Feature Engineering</a:t>
            </a:r>
            <a:r>
              <a:rPr lang="en-IN" sz="3200" b="0" i="0" dirty="0">
                <a:solidFill>
                  <a:srgbClr val="0D0D0D"/>
                </a:solidFill>
                <a:effectLst/>
                <a:latin typeface="+mj-lt"/>
              </a:rPr>
              <a:t> – Clean, structure, and extract features like allergens, location, and user preferences.</a:t>
            </a:r>
          </a:p>
          <a:p>
            <a:pPr algn="l">
              <a:buFont typeface="+mj-lt"/>
              <a:buAutoNum type="arabicPeriod"/>
            </a:pPr>
            <a:r>
              <a:rPr lang="en-IN" sz="3200" b="1" i="0" dirty="0">
                <a:solidFill>
                  <a:srgbClr val="0D0D0D"/>
                </a:solidFill>
                <a:effectLst/>
                <a:latin typeface="+mj-lt"/>
              </a:rPr>
              <a:t>Model Training &amp; Optimization</a:t>
            </a:r>
            <a:r>
              <a:rPr lang="en-IN" sz="3200" b="0" i="0" dirty="0">
                <a:solidFill>
                  <a:srgbClr val="0D0D0D"/>
                </a:solidFill>
                <a:effectLst/>
                <a:latin typeface="+mj-lt"/>
              </a:rPr>
              <a:t> – Train AI models to recommend safe dining/lodging options using NLP, computer vision, and collaborative filtering.</a:t>
            </a:r>
          </a:p>
          <a:p>
            <a:pPr algn="l">
              <a:buFont typeface="+mj-lt"/>
              <a:buAutoNum type="arabicPeriod"/>
            </a:pPr>
            <a:r>
              <a:rPr lang="en-IN" sz="3200" b="1" i="0" dirty="0">
                <a:solidFill>
                  <a:srgbClr val="0D0D0D"/>
                </a:solidFill>
                <a:effectLst/>
                <a:latin typeface="+mj-lt"/>
              </a:rPr>
              <a:t>Real-Time Monitoring &amp; Prediction</a:t>
            </a:r>
            <a:r>
              <a:rPr lang="en-IN" sz="3200" b="0" i="0" dirty="0">
                <a:solidFill>
                  <a:srgbClr val="0D0D0D"/>
                </a:solidFill>
                <a:effectLst/>
                <a:latin typeface="+mj-lt"/>
              </a:rPr>
              <a:t> – Deploy AI models to provide live updates, recommendations, and alerts.</a:t>
            </a:r>
          </a:p>
          <a:p>
            <a:pPr algn="l">
              <a:buFont typeface="+mj-lt"/>
              <a:buAutoNum type="arabicPeriod"/>
            </a:pPr>
            <a:r>
              <a:rPr lang="en-IN" sz="3200" b="1" i="0" dirty="0">
                <a:solidFill>
                  <a:srgbClr val="0D0D0D"/>
                </a:solidFill>
                <a:effectLst/>
                <a:latin typeface="+mj-lt"/>
              </a:rPr>
              <a:t>User Interaction Layer</a:t>
            </a:r>
            <a:r>
              <a:rPr lang="en-IN" sz="3200" b="0" i="0" dirty="0">
                <a:solidFill>
                  <a:srgbClr val="0D0D0D"/>
                </a:solidFill>
                <a:effectLst/>
                <a:latin typeface="+mj-lt"/>
              </a:rPr>
              <a:t> – Enable web/mobile app access with voice assistants and chatbot integration.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E6CF93-7E47-4AA6-B025-5A2985E0A6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52077" y="2095499"/>
            <a:ext cx="6528839" cy="780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952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C4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94414" y="792570"/>
            <a:ext cx="1226819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dirty="0">
                <a:solidFill>
                  <a:srgbClr val="000000"/>
                </a:solidFill>
                <a:latin typeface="Mokoto"/>
                <a:ea typeface="Mokoto"/>
                <a:cs typeface="Mokoto"/>
                <a:sym typeface="Mokoto"/>
              </a:rPr>
              <a:t>Feasibility &amp; FUTURE SCOPE</a:t>
            </a:r>
          </a:p>
        </p:txBody>
      </p:sp>
      <p:sp>
        <p:nvSpPr>
          <p:cNvPr id="3" name="Freeform 3"/>
          <p:cNvSpPr/>
          <p:nvPr/>
        </p:nvSpPr>
        <p:spPr>
          <a:xfrm>
            <a:off x="0" y="7016846"/>
            <a:ext cx="3505514" cy="3260128"/>
          </a:xfrm>
          <a:custGeom>
            <a:avLst/>
            <a:gdLst/>
            <a:ahLst/>
            <a:cxnLst/>
            <a:rect l="l" t="t" r="r" b="b"/>
            <a:pathLst>
              <a:path w="3505514" h="3260128">
                <a:moveTo>
                  <a:pt x="0" y="0"/>
                </a:moveTo>
                <a:lnTo>
                  <a:pt x="3505513" y="0"/>
                </a:lnTo>
                <a:lnTo>
                  <a:pt x="3505513" y="3260128"/>
                </a:lnTo>
                <a:lnTo>
                  <a:pt x="0" y="32601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>
            <a:off x="15118090" y="-2029927"/>
            <a:ext cx="4282420" cy="8229600"/>
          </a:xfrm>
          <a:custGeom>
            <a:avLst/>
            <a:gdLst/>
            <a:ahLst/>
            <a:cxnLst/>
            <a:rect l="l" t="t" r="r" b="b"/>
            <a:pathLst>
              <a:path w="4282420" h="8229600">
                <a:moveTo>
                  <a:pt x="0" y="0"/>
                </a:moveTo>
                <a:lnTo>
                  <a:pt x="4282420" y="0"/>
                </a:lnTo>
                <a:lnTo>
                  <a:pt x="42824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28131" y="2937638"/>
            <a:ext cx="16840200" cy="72064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N" sz="3200" dirty="0"/>
              <a:t>✅ </a:t>
            </a:r>
            <a:r>
              <a:rPr lang="en-IN" sz="3200" b="1" dirty="0"/>
              <a:t>Enhanced Safety for Travelers:</a:t>
            </a:r>
            <a:r>
              <a:rPr lang="en-IN" sz="3200" dirty="0"/>
              <a:t> Provides reliable allergy-safe dining and lodging recommendations.</a:t>
            </a:r>
            <a:br>
              <a:rPr lang="en-IN" sz="3200" dirty="0"/>
            </a:br>
            <a:r>
              <a:rPr lang="en-IN" sz="3200" dirty="0"/>
              <a:t>✅ </a:t>
            </a:r>
            <a:r>
              <a:rPr lang="en-IN" sz="3200" b="1" dirty="0"/>
              <a:t>AI-Driven Personalization:</a:t>
            </a:r>
            <a:r>
              <a:rPr lang="en-IN" sz="3200" dirty="0"/>
              <a:t> Offers tailored suggestions based on individual allergy profiles.</a:t>
            </a:r>
            <a:br>
              <a:rPr lang="en-IN" sz="3200" dirty="0"/>
            </a:br>
            <a:r>
              <a:rPr lang="en-IN" sz="3200" dirty="0"/>
              <a:t>✅ </a:t>
            </a:r>
            <a:r>
              <a:rPr lang="en-IN" sz="3200" b="1" dirty="0"/>
              <a:t>Seamless Integration:</a:t>
            </a:r>
            <a:r>
              <a:rPr lang="en-IN" sz="3200" dirty="0"/>
              <a:t> Works with existing travel platforms (Google Maps, Booking.com, etc.).</a:t>
            </a:r>
            <a:br>
              <a:rPr lang="en-IN" sz="3200" dirty="0"/>
            </a:br>
            <a:r>
              <a:rPr lang="en-IN" sz="3200" dirty="0"/>
              <a:t>✅ </a:t>
            </a:r>
            <a:r>
              <a:rPr lang="en-IN" sz="3200" b="1" dirty="0"/>
              <a:t>Social Impact:</a:t>
            </a:r>
            <a:r>
              <a:rPr lang="en-IN" sz="3200" dirty="0"/>
              <a:t> Helps millions of allergy-sensitive </a:t>
            </a:r>
            <a:r>
              <a:rPr lang="en-IN" sz="3200" dirty="0" err="1"/>
              <a:t>travelers</a:t>
            </a:r>
            <a:r>
              <a:rPr lang="en-IN" sz="3200" dirty="0"/>
              <a:t> lead stress-free journeys.</a:t>
            </a:r>
            <a:br>
              <a:rPr lang="en-IN" sz="3200" dirty="0"/>
            </a:br>
            <a:r>
              <a:rPr lang="en-IN" sz="3200" dirty="0"/>
              <a:t>✅ </a:t>
            </a:r>
            <a:r>
              <a:rPr lang="en-IN" sz="3200" b="1" dirty="0"/>
              <a:t>Scalable &amp; Cloud-Based:</a:t>
            </a:r>
            <a:r>
              <a:rPr lang="en-IN" sz="3200" dirty="0"/>
              <a:t> Can expand globally with real-time updates.</a:t>
            </a:r>
          </a:p>
          <a:p>
            <a:endParaRPr lang="en-IN" sz="3200" dirty="0"/>
          </a:p>
          <a:p>
            <a:r>
              <a:rPr lang="en-IN" sz="3200" b="1" dirty="0"/>
              <a:t> Future Scope:</a:t>
            </a:r>
          </a:p>
          <a:p>
            <a:r>
              <a:rPr lang="en-IN" sz="3200" dirty="0"/>
              <a:t>🚀 </a:t>
            </a:r>
            <a:r>
              <a:rPr lang="en-IN" sz="3200" b="1" dirty="0"/>
              <a:t>Blockchain for Data Transparency:</a:t>
            </a:r>
            <a:r>
              <a:rPr lang="en-IN" sz="3200" dirty="0"/>
              <a:t> Secure and verifiable allergy-safe listings.</a:t>
            </a:r>
            <a:br>
              <a:rPr lang="en-IN" sz="3200" dirty="0"/>
            </a:br>
            <a:r>
              <a:rPr lang="en-IN" sz="3200" dirty="0"/>
              <a:t>🚀 </a:t>
            </a:r>
            <a:r>
              <a:rPr lang="en-IN" sz="3200" b="1" dirty="0"/>
              <a:t>Real-Time Food Scanner:</a:t>
            </a:r>
            <a:r>
              <a:rPr lang="en-IN" sz="3200" dirty="0"/>
              <a:t> AI-powered image recognition to detect allergens in meals.</a:t>
            </a:r>
            <a:br>
              <a:rPr lang="en-IN" sz="3200" dirty="0"/>
            </a:br>
            <a:r>
              <a:rPr lang="en-IN" sz="3200" dirty="0"/>
              <a:t>🚀 </a:t>
            </a:r>
            <a:r>
              <a:rPr lang="en-IN" sz="3200" b="1" dirty="0"/>
              <a:t>IoT &amp; Wearable Integration:</a:t>
            </a:r>
            <a:r>
              <a:rPr lang="en-IN" sz="3200" dirty="0"/>
              <a:t> Smart devices alert users in case of allergen exposure.</a:t>
            </a:r>
            <a:br>
              <a:rPr lang="en-IN" sz="3200" dirty="0"/>
            </a:br>
            <a:r>
              <a:rPr lang="en-IN" sz="3200" dirty="0"/>
              <a:t>🚀 </a:t>
            </a:r>
            <a:r>
              <a:rPr lang="en-IN" sz="3200" b="1" dirty="0"/>
              <a:t>Multilingual Support:</a:t>
            </a:r>
            <a:r>
              <a:rPr lang="en-IN" sz="3200" dirty="0"/>
              <a:t> Expanding to cover global </a:t>
            </a:r>
            <a:r>
              <a:rPr lang="en-IN" sz="3200" dirty="0" err="1"/>
              <a:t>travelers</a:t>
            </a:r>
            <a:r>
              <a:rPr lang="en-IN" sz="3200" dirty="0"/>
              <a:t> with language-based assistance.</a:t>
            </a:r>
            <a:br>
              <a:rPr lang="en-IN" sz="3200" dirty="0"/>
            </a:br>
            <a:r>
              <a:rPr lang="en-IN" sz="3200" dirty="0"/>
              <a:t>🚀 </a:t>
            </a:r>
            <a:r>
              <a:rPr lang="en-IN" sz="3200" b="1" dirty="0"/>
              <a:t>Partnerships with Airlines &amp; Hotels:</a:t>
            </a:r>
            <a:r>
              <a:rPr lang="en-IN" sz="3200" dirty="0"/>
              <a:t> Ensuring allergy-safe travel at all stages.</a:t>
            </a:r>
          </a:p>
          <a:p>
            <a:pPr algn="ctr">
              <a:lnSpc>
                <a:spcPts val="7279"/>
              </a:lnSpc>
            </a:pPr>
            <a:endParaRPr lang="en-US" sz="3200" dirty="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604674" y="350253"/>
            <a:ext cx="2281812" cy="2281812"/>
          </a:xfrm>
          <a:custGeom>
            <a:avLst/>
            <a:gdLst/>
            <a:ahLst/>
            <a:cxnLst/>
            <a:rect l="l" t="t" r="r" b="b"/>
            <a:pathLst>
              <a:path w="2281812" h="2281812">
                <a:moveTo>
                  <a:pt x="0" y="0"/>
                </a:moveTo>
                <a:lnTo>
                  <a:pt x="2281812" y="0"/>
                </a:lnTo>
                <a:lnTo>
                  <a:pt x="2281812" y="2281812"/>
                </a:lnTo>
                <a:lnTo>
                  <a:pt x="0" y="22818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154568" y="697596"/>
            <a:ext cx="2287748" cy="1587125"/>
          </a:xfrm>
          <a:custGeom>
            <a:avLst/>
            <a:gdLst/>
            <a:ahLst/>
            <a:cxnLst/>
            <a:rect l="l" t="t" r="r" b="b"/>
            <a:pathLst>
              <a:path w="2287748" h="1587125">
                <a:moveTo>
                  <a:pt x="0" y="0"/>
                </a:moveTo>
                <a:lnTo>
                  <a:pt x="2287748" y="0"/>
                </a:lnTo>
                <a:lnTo>
                  <a:pt x="2287748" y="1587125"/>
                </a:lnTo>
                <a:lnTo>
                  <a:pt x="0" y="15871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9183" t="-68134" r="-32010" b="-78632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527</Words>
  <Application>Microsoft Office PowerPoint</Application>
  <PresentationFormat>Custom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Mokoto</vt:lpstr>
      <vt:lpstr>Glacial Indifference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First Round Submission- Template </dc:title>
  <cp:lastModifiedBy>Admin</cp:lastModifiedBy>
  <cp:revision>15</cp:revision>
  <dcterms:created xsi:type="dcterms:W3CDTF">2006-08-16T00:00:00Z</dcterms:created>
  <dcterms:modified xsi:type="dcterms:W3CDTF">2025-04-03T10:42:25Z</dcterms:modified>
  <dc:identifier>DAGWEbGFmpQ</dc:identifier>
</cp:coreProperties>
</file>

<file path=docProps/thumbnail.jpeg>
</file>